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86" r:id="rId4"/>
    <p:sldId id="287" r:id="rId5"/>
    <p:sldId id="259" r:id="rId6"/>
    <p:sldId id="261" r:id="rId7"/>
    <p:sldId id="289" r:id="rId8"/>
    <p:sldId id="290" r:id="rId9"/>
    <p:sldId id="291" r:id="rId10"/>
    <p:sldId id="260" r:id="rId11"/>
    <p:sldId id="293" r:id="rId12"/>
    <p:sldId id="285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173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45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D454D-0C02-D34D-8888-9B5EEA026D5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9FEF1-4B97-6049-AB7B-51DE8DED5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65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52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fine-grained ASLR?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45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fine-grained ASLR?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3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4A45-38A8-044A-8928-39033D0DA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858F9-924E-084C-B6F7-A768606F2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C37EA-22FA-0349-9B47-E8E970341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3003A-7831-DC4A-833D-BE1AEF53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3FA10-7DDE-3740-B5E3-1C75AE317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82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C3F2-D292-1642-A207-F70415781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B1E5F-79C0-E44B-86A1-0BF4173E7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8F743-71C7-FC44-8E5F-AE84D1B0A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4E1AC-EA30-C046-9F1C-D87B5AA6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92973-90C8-DE43-AE0C-BECB45EC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0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298EF2-83A3-E14E-BEE2-98C300328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8FD4A-EE95-6540-AEE6-3BFA42CAA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94439-A996-704B-A2AB-EB3554373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B8BD0-90EF-C44D-9008-94BAD3065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EAB07-601F-5148-9DD8-92AB7557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17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5602-D949-A64B-B693-1B23156D5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985F-E9FF-634D-8CDD-525647F57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C6C93-0994-2947-A498-1F4B21405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D5F64-53DD-B04E-927A-7F306CCF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0546-F341-FE44-864B-3203B94F2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0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F54D-BA00-E445-8887-089D6A6DA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F10C6-54E8-054E-B912-91DE62F35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D3EB3-86F2-1241-B796-472EDB0A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D2FB6-2C2A-9E4F-A59C-29C3E5EE4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3C25C-43F9-374B-9A10-B5B92786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2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AA126-4795-3F4B-9AF4-E8DCDA4D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2EBAA-D03A-1F4F-B43F-5CD89F9261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A5F4C-E3A3-D14E-9FF4-A4AE4D6D7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83303-0505-C84A-A39F-298A93BCE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10DB6-2E5B-AE4F-9AD2-1C6F92B3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2A825-181E-5049-8FCE-7924A0E3B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04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B8FA8-288D-D242-AC06-0FAFC40D5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A216A-6C8C-6342-A5B4-D620C871E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55261-BB40-6A49-9F22-87AAFD9D7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191A3F-FFA4-C448-B625-582C5717A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F516E-79CF-2245-8BAC-0F4E30B83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EEA4C-1793-9742-9316-B5852C8D0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A0D004-28B6-934E-B2FC-E8CC8BD4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97FAA-6618-A649-B94C-41825C663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15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2EB9-B4BC-EC41-ACF8-F21155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141C66-E232-864F-AC7A-99973B73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7F7854-007E-6B49-A6F4-CE012EDA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7C411-52E1-E548-9165-2796C94F7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2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D5897-7FDD-9747-A43B-3D7E74919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7D01B3-3126-9047-A8E2-B26071B7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67535-B760-C845-B896-9329163D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6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5339-E098-0C42-9AA0-9BEB10878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A4458-749A-974A-A9C2-E668C148A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619A4-A71A-EC43-AC16-3E5AFF6C3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368E6-9078-E24F-8DFA-9BBBFA572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BD7F3-B88D-A04D-A13E-7558559D1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A5DE7-DB44-0241-A100-02F65329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1B716-98B6-3949-9849-5DBCEA20D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585DD8-6116-0845-A889-47E4D88566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50F50-62DE-C847-9383-BF2AA512E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49937-D718-6E41-91A0-B2EE8EEDD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1071A-947B-2E4D-9CBE-82743A55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4FA1A-76D6-E14C-9065-6D09C90A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83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68DDC0-05D3-B14C-AA97-5D7D3850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E21D4-588B-4E47-A686-F63647511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802F7-B25B-E340-89ED-0DF0D60C4A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0568D-5A18-5A46-A9DB-24C049C918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29103-8050-C04A-9D67-BF4FE0CAB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88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mmunant/selfrando" TargetMode="External"/><Relationship Id="rId7" Type="http://schemas.microsoft.com/office/2007/relationships/hdphoto" Target="../media/hdphoto1.wdp"/><Relationship Id="rId2" Type="http://schemas.openxmlformats.org/officeDocument/2006/relationships/hyperlink" Target="https://git.zephyr-software.com/opensrc/irdb-cookbook-exampl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github.com/securesystemslab/multicompiler" TargetMode="External"/><Relationship Id="rId4" Type="http://schemas.openxmlformats.org/officeDocument/2006/relationships/hyperlink" Target="https://github.com/kevinkoo001/CC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3F138-A566-6248-A496-740280717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1977" y="1122363"/>
            <a:ext cx="10283869" cy="16458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Return-Oriented Programming (ROP) and Evolution of ASLR Security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8BD33-8C48-2249-BE21-B5F4766DB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23189"/>
          </a:xfrm>
        </p:spPr>
        <p:txBody>
          <a:bodyPr>
            <a:normAutofit/>
          </a:bodyPr>
          <a:lstStyle/>
          <a:p>
            <a:r>
              <a:rPr lang="en-US" sz="2800" dirty="0"/>
              <a:t>Salman Ahmed</a:t>
            </a:r>
          </a:p>
          <a:p>
            <a:r>
              <a:rPr lang="en-US" sz="2800" dirty="0"/>
              <a:t>Ph.D. Student, Computer Science</a:t>
            </a:r>
          </a:p>
          <a:p>
            <a:r>
              <a:rPr lang="en-US" sz="2800" dirty="0"/>
              <a:t>Yao Group @CS.VT</a:t>
            </a:r>
          </a:p>
          <a:p>
            <a:r>
              <a:rPr lang="en-US" sz="2800" dirty="0"/>
              <a:t>http://</a:t>
            </a:r>
            <a:r>
              <a:rPr lang="en-US" sz="2800" dirty="0" err="1"/>
              <a:t>yaogroup.cs.vt.edu</a:t>
            </a:r>
            <a:r>
              <a:rPr lang="en-US" sz="2800" dirty="0"/>
              <a:t>/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18AA4A80-05E3-514A-86CF-DE39973E49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 of 13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85688EC-052E-4F4C-80E6-22C0A6A52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520985-2669-514F-9352-DE71A95F9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90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FA4C-D59A-074B-8D0D-767D8B48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83" y="409035"/>
            <a:ext cx="10515600" cy="755886"/>
          </a:xfrm>
        </p:spPr>
        <p:txBody>
          <a:bodyPr/>
          <a:lstStyle/>
          <a:p>
            <a:pPr algn="ctr"/>
            <a:r>
              <a:rPr lang="en-US" dirty="0"/>
              <a:t>Just-In-Time ROP (aka JIT-ROP [6])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936870-1A57-754E-8B80-83F6755C1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106" y="2629894"/>
            <a:ext cx="9574294" cy="37625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B4F4CA-AA70-D045-B973-8FF610E32B4B}"/>
              </a:ext>
            </a:extLst>
          </p:cNvPr>
          <p:cNvSpPr txBox="1"/>
          <p:nvPr/>
        </p:nvSpPr>
        <p:spPr>
          <a:xfrm>
            <a:off x="962416" y="1235688"/>
            <a:ext cx="107619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JIT-ROP scans the text or code segment of a binary, finds necessary gadgets, and construct the exploit payload dynamically while a program is running</a:t>
            </a:r>
          </a:p>
          <a:p>
            <a:r>
              <a:rPr lang="en-US" sz="2000" dirty="0">
                <a:solidFill>
                  <a:srgbClr val="0070C0"/>
                </a:solidFill>
              </a:rPr>
              <a:t>JIT-ROP requires a single memory disclosure, e.g., a code pointer leakage</a:t>
            </a:r>
          </a:p>
          <a:p>
            <a:r>
              <a:rPr lang="en-US" sz="2000" dirty="0">
                <a:solidFill>
                  <a:srgbClr val="0070C0"/>
                </a:solidFill>
              </a:rPr>
              <a:t>JIT-ROP uses a recursive code page harvesting technique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04F3597E-70B0-1441-9653-9E45FDFAF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10 of 13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69E81BA6-5899-F24B-BE49-DA2D5FE40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C9AE37-408B-0246-B472-3BE0B31EE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95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FA4C-D59A-074B-8D0D-767D8B48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83" y="409035"/>
            <a:ext cx="10515600" cy="4526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Demo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on how to find gadgets </a:t>
            </a:r>
            <a:br>
              <a:rPr lang="en-US" dirty="0"/>
            </a:br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JIT-ROP code harvesting technique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2A7B1BFB-C91A-0E43-B915-55C05FDF8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11 of 13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DE9517F5-E898-364C-8D28-64A7188A2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8A511D-F94C-EC47-BA2B-7186A28EE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42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13E6E-99C1-1D4A-AF4D-3108821F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2842"/>
          </a:xfrm>
        </p:spPr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BA627-5113-0243-AE34-7F6E54ECE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6058" cy="435133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Team, </a:t>
            </a:r>
            <a:r>
              <a:rPr lang="en-US" dirty="0" err="1"/>
              <a:t>PaX</a:t>
            </a:r>
            <a:r>
              <a:rPr lang="en-US" dirty="0"/>
              <a:t>. "</a:t>
            </a:r>
            <a:r>
              <a:rPr lang="en-US" dirty="0" err="1"/>
              <a:t>PaX</a:t>
            </a:r>
            <a:r>
              <a:rPr lang="en-US" dirty="0"/>
              <a:t> address space layout randomization (ASLR)." (2003).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Koo, </a:t>
            </a:r>
            <a:r>
              <a:rPr lang="en-US" dirty="0" err="1"/>
              <a:t>Hyungjoon</a:t>
            </a:r>
            <a:r>
              <a:rPr lang="en-US" dirty="0"/>
              <a:t>, et al. "Compiler-assisted code randomization." </a:t>
            </a:r>
            <a:r>
              <a:rPr lang="en-US" i="1" dirty="0"/>
              <a:t>2018 IEEE Symposium on Security and Privacy (SP)</a:t>
            </a:r>
            <a:r>
              <a:rPr lang="en-US" dirty="0"/>
              <a:t>. IEEE, 2018.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Conti, Mauro, et al. "</a:t>
            </a:r>
            <a:r>
              <a:rPr lang="en-US" dirty="0" err="1"/>
              <a:t>Selfrando</a:t>
            </a:r>
            <a:r>
              <a:rPr lang="en-US" dirty="0"/>
              <a:t>: Securing the tor browser against de-anonymization exploits." </a:t>
            </a:r>
            <a:r>
              <a:rPr lang="en-US" i="1" dirty="0"/>
              <a:t>Proceedings on Privacy Enhancing Technologies</a:t>
            </a:r>
            <a:r>
              <a:rPr lang="en-US" dirty="0"/>
              <a:t> 2016.4 (2016): 454-469.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Hawkins, William H., et al. "</a:t>
            </a:r>
            <a:r>
              <a:rPr lang="en-US" dirty="0" err="1"/>
              <a:t>Zipr</a:t>
            </a:r>
            <a:r>
              <a:rPr lang="en-US" dirty="0"/>
              <a:t>: Efficient static binary rewriting for security." 2017 47th Annual IEEE/IFIP International Conference on Dependable Systems and Networks (DSN). IEEE, 2017.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Homescu</a:t>
            </a:r>
            <a:r>
              <a:rPr lang="en-US" dirty="0"/>
              <a:t>, Andrei, et al. "Profile-guided automated software diversity." Proceedings of the 2013 IEEE/ACM International Symposium on Code Generation and Optimization (CGO). IEEE, 2013.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Snow, Kevin Z., et al. "Just-in-time code reuse: On the effectiveness of fine-grained address space layout randomization." </a:t>
            </a:r>
            <a:r>
              <a:rPr lang="en-US" i="1" dirty="0"/>
              <a:t>2013 IEEE Symposium on Security and Privacy</a:t>
            </a:r>
            <a:r>
              <a:rPr lang="en-US" dirty="0"/>
              <a:t>. IEEE, 2013.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2AA7FF7F-23C6-A143-A241-F4130F496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12 of 13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7D7C96F2-551F-8747-A2B9-0F9C15C8A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B9615F-863B-6245-96E9-81BE0C9C5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24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61BC4-689D-CA46-ACFA-1D219BC4B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4960" y="991426"/>
            <a:ext cx="5124189" cy="1325563"/>
          </a:xfrm>
        </p:spPr>
        <p:txBody>
          <a:bodyPr>
            <a:normAutofit fontScale="90000"/>
          </a:bodyPr>
          <a:lstStyle/>
          <a:p>
            <a:r>
              <a:rPr lang="en-US" sz="9600" dirty="0"/>
              <a:t>Questions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B3B07-DE67-D145-986F-3F909E2B3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401" y="2129424"/>
            <a:ext cx="2743305" cy="4014592"/>
          </a:xfrm>
          <a:prstGeom prst="rect">
            <a:avLst/>
          </a:prstGeom>
        </p:spPr>
      </p:pic>
      <p:sp>
        <p:nvSpPr>
          <p:cNvPr id="5" name="AutoShape 3">
            <a:extLst>
              <a:ext uri="{FF2B5EF4-FFF2-40B4-BE49-F238E27FC236}">
                <a16:creationId xmlns:a16="http://schemas.microsoft.com/office/drawing/2014/main" id="{52F063BA-1694-B44E-8AE2-33D13D4EBA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13 of 13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273BA73E-5D9F-5042-802D-3147ADBF7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CF07B9-1B5D-8C43-9E63-6D9F0C359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39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4D717-9C47-B64C-896F-2765E29E4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7478"/>
          </a:xfrm>
        </p:spPr>
        <p:txBody>
          <a:bodyPr/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0569A-256D-7F45-827A-45F557DC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351" y="1662787"/>
            <a:ext cx="8443586" cy="3284994"/>
          </a:xfrm>
        </p:spPr>
        <p:txBody>
          <a:bodyPr/>
          <a:lstStyle/>
          <a:p>
            <a:r>
              <a:rPr lang="en-US" dirty="0"/>
              <a:t>Background on ROP</a:t>
            </a:r>
          </a:p>
          <a:p>
            <a:r>
              <a:rPr lang="en-US" dirty="0"/>
              <a:t>A demo on ROP attack</a:t>
            </a:r>
          </a:p>
          <a:p>
            <a:r>
              <a:rPr lang="en-US" dirty="0"/>
              <a:t>Address Space Layout Randomization (ASLR)</a:t>
            </a:r>
          </a:p>
          <a:p>
            <a:r>
              <a:rPr lang="en-US" dirty="0"/>
              <a:t>Fine-grained ASLR</a:t>
            </a:r>
          </a:p>
          <a:p>
            <a:r>
              <a:rPr lang="en-US" dirty="0"/>
              <a:t>Just-In-Time ROP (JIT-ROP)</a:t>
            </a: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A4B7976B-C37D-B34D-87DB-8289BF32B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2 of 13</a:t>
            </a:r>
          </a:p>
        </p:txBody>
      </p:sp>
      <p:sp>
        <p:nvSpPr>
          <p:cNvPr id="11" name="AutoShape 3">
            <a:extLst>
              <a:ext uri="{FF2B5EF4-FFF2-40B4-BE49-F238E27FC236}">
                <a16:creationId xmlns:a16="http://schemas.microsoft.com/office/drawing/2014/main" id="{D651AAD8-D3DA-F44D-B36B-E5BDB7E27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9DDFE2-4FAF-2842-A0F5-971F8AD60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38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Background: ROP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4C7FF77-7B21-7B40-88FA-D3D51874D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536189"/>
              </p:ext>
            </p:extLst>
          </p:nvPr>
        </p:nvGraphicFramePr>
        <p:xfrm>
          <a:off x="9688183" y="3043825"/>
          <a:ext cx="1286008" cy="277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6008">
                  <a:extLst>
                    <a:ext uri="{9D8B030D-6E8A-4147-A177-3AD203B41FA5}">
                      <a16:colId xmlns:a16="http://schemas.microsoft.com/office/drawing/2014/main" val="1636658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76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</a:t>
                      </a:r>
                      <a:r>
                        <a:rPr lang="en-US" sz="2000" dirty="0" err="1"/>
                        <a:t>bss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909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heap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73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stack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03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library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664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library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19804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21B2789-514E-0845-A859-F833AD797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153224"/>
              </p:ext>
            </p:extLst>
          </p:nvPr>
        </p:nvGraphicFramePr>
        <p:xfrm>
          <a:off x="1681273" y="1306920"/>
          <a:ext cx="1625599" cy="48150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1427021778"/>
                    </a:ext>
                  </a:extLst>
                </a:gridCol>
              </a:tblGrid>
              <a:tr h="11091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shell 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5450215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095855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1449654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return address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28489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ebp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5734952"/>
                  </a:ext>
                </a:extLst>
              </a:tr>
              <a:tr h="167009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buffer (40 bytes)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546326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523E99-B66B-D043-BE69-DCCF50952AD5}"/>
              </a:ext>
            </a:extLst>
          </p:cNvPr>
          <p:cNvSpPr txBox="1"/>
          <p:nvPr/>
        </p:nvSpPr>
        <p:spPr>
          <a:xfrm>
            <a:off x="300625" y="5874707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0x080405c8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970D88-BB39-DF43-B615-2B2CA6578E5C}"/>
              </a:ext>
            </a:extLst>
          </p:cNvPr>
          <p:cNvSpPr txBox="1"/>
          <p:nvPr/>
        </p:nvSpPr>
        <p:spPr>
          <a:xfrm>
            <a:off x="300625" y="4211970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0x080405f0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D2A25D-95A4-9948-9359-F3D9181ED316}"/>
              </a:ext>
            </a:extLst>
          </p:cNvPr>
          <p:cNvSpPr txBox="1"/>
          <p:nvPr/>
        </p:nvSpPr>
        <p:spPr>
          <a:xfrm>
            <a:off x="302713" y="3838278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0x080405f4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3BA57F-4775-1745-AEF0-9CCDB4715719}"/>
              </a:ext>
            </a:extLst>
          </p:cNvPr>
          <p:cNvSpPr txBox="1"/>
          <p:nvPr/>
        </p:nvSpPr>
        <p:spPr>
          <a:xfrm>
            <a:off x="327765" y="2172320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0x08040600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D8C1F6-8CA8-6841-9A87-6D187A5E0225}"/>
              </a:ext>
            </a:extLst>
          </p:cNvPr>
          <p:cNvSpPr txBox="1"/>
          <p:nvPr/>
        </p:nvSpPr>
        <p:spPr>
          <a:xfrm>
            <a:off x="3319398" y="1202499"/>
            <a:ext cx="136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address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1EC6F5-508F-4543-AF73-A91A9154CBD8}"/>
              </a:ext>
            </a:extLst>
          </p:cNvPr>
          <p:cNvSpPr txBox="1"/>
          <p:nvPr/>
        </p:nvSpPr>
        <p:spPr>
          <a:xfrm>
            <a:off x="3319398" y="5849654"/>
            <a:ext cx="1302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address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BE6DA7-FF09-0044-B0E9-DB06FDE1F957}"/>
              </a:ext>
            </a:extLst>
          </p:cNvPr>
          <p:cNvSpPr txBox="1"/>
          <p:nvPr/>
        </p:nvSpPr>
        <p:spPr>
          <a:xfrm>
            <a:off x="3544866" y="5079489"/>
            <a:ext cx="143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string growth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4950AD-A062-2E4C-9751-E35DF3895C56}"/>
              </a:ext>
            </a:extLst>
          </p:cNvPr>
          <p:cNvSpPr txBox="1"/>
          <p:nvPr/>
        </p:nvSpPr>
        <p:spPr>
          <a:xfrm>
            <a:off x="3544866" y="1787998"/>
            <a:ext cx="1382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growth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3691B2-727D-0045-98DD-837F024080AD}"/>
              </a:ext>
            </a:extLst>
          </p:cNvPr>
          <p:cNvCxnSpPr>
            <a:cxnSpLocks/>
            <a:stCxn id="19" idx="1"/>
          </p:cNvCxnSpPr>
          <p:nvPr/>
        </p:nvCxnSpPr>
        <p:spPr>
          <a:xfrm>
            <a:off x="3544866" y="1972664"/>
            <a:ext cx="0" cy="8707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120388D-2FC9-F848-B5EB-2FDE9B7A8F58}"/>
              </a:ext>
            </a:extLst>
          </p:cNvPr>
          <p:cNvCxnSpPr>
            <a:cxnSpLocks/>
            <a:stCxn id="18" idx="1"/>
          </p:cNvCxnSpPr>
          <p:nvPr/>
        </p:nvCxnSpPr>
        <p:spPr>
          <a:xfrm flipV="1">
            <a:off x="3544866" y="4374995"/>
            <a:ext cx="0" cy="889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EC6A823-8E82-7B4C-85CF-604692A0C9EA}"/>
              </a:ext>
            </a:extLst>
          </p:cNvPr>
          <p:cNvSpPr txBox="1"/>
          <p:nvPr/>
        </p:nvSpPr>
        <p:spPr>
          <a:xfrm>
            <a:off x="3319398" y="3632549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eip</a:t>
            </a:r>
            <a:r>
              <a:rPr lang="en-US" dirty="0"/>
              <a:t>=ebp+4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4D0F81-3581-EB46-AD3C-55791B0BD275}"/>
              </a:ext>
            </a:extLst>
          </p:cNvPr>
          <p:cNvSpPr txBox="1"/>
          <p:nvPr/>
        </p:nvSpPr>
        <p:spPr>
          <a:xfrm>
            <a:off x="1828800" y="6137754"/>
            <a:ext cx="1311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layout</a:t>
            </a:r>
          </a:p>
        </p:txBody>
      </p:sp>
      <p:sp>
        <p:nvSpPr>
          <p:cNvPr id="51" name="Right Brace 50">
            <a:extLst>
              <a:ext uri="{FF2B5EF4-FFF2-40B4-BE49-F238E27FC236}">
                <a16:creationId xmlns:a16="http://schemas.microsoft.com/office/drawing/2014/main" id="{8FB970F4-0D56-8840-9F58-CADCD9D789A0}"/>
              </a:ext>
            </a:extLst>
          </p:cNvPr>
          <p:cNvSpPr/>
          <p:nvPr/>
        </p:nvSpPr>
        <p:spPr>
          <a:xfrm>
            <a:off x="4926868" y="1265129"/>
            <a:ext cx="521941" cy="2226501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2B2589-E0C6-064E-9D1E-283A7B26E992}"/>
              </a:ext>
            </a:extLst>
          </p:cNvPr>
          <p:cNvSpPr txBox="1"/>
          <p:nvPr/>
        </p:nvSpPr>
        <p:spPr>
          <a:xfrm>
            <a:off x="5498927" y="1778696"/>
            <a:ext cx="6087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portion of code is inserted into the stack which is prohibited by the </a:t>
            </a:r>
            <a:r>
              <a:rPr lang="en-US" sz="2400" b="1" dirty="0"/>
              <a:t>DEP</a:t>
            </a:r>
            <a:r>
              <a:rPr lang="en-US" sz="2400" dirty="0"/>
              <a:t> or </a:t>
            </a:r>
            <a:r>
              <a:rPr lang="en-US" sz="2400" b="1" dirty="0"/>
              <a:t>NX</a:t>
            </a:r>
            <a:r>
              <a:rPr lang="en-US" sz="2400" dirty="0"/>
              <a:t> because stack is not executable.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4DA5C9B-0DBF-1F4A-85A4-7344623D9986}"/>
              </a:ext>
            </a:extLst>
          </p:cNvPr>
          <p:cNvSpPr txBox="1"/>
          <p:nvPr/>
        </p:nvSpPr>
        <p:spPr>
          <a:xfrm>
            <a:off x="4981157" y="3712304"/>
            <a:ext cx="46562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The idea of </a:t>
            </a:r>
            <a:r>
              <a:rPr lang="en-US" sz="2000" b="1" dirty="0">
                <a:solidFill>
                  <a:srgbClr val="C00000"/>
                </a:solidFill>
              </a:rPr>
              <a:t>ROP</a:t>
            </a:r>
            <a:r>
              <a:rPr lang="en-US" sz="2000" dirty="0">
                <a:solidFill>
                  <a:srgbClr val="C00000"/>
                </a:solidFill>
              </a:rPr>
              <a:t> is to use </a:t>
            </a:r>
            <a:r>
              <a:rPr lang="en-US" sz="2000" b="1" dirty="0">
                <a:solidFill>
                  <a:srgbClr val="C00000"/>
                </a:solidFill>
              </a:rPr>
              <a:t>existing code </a:t>
            </a:r>
            <a:r>
              <a:rPr lang="en-US" sz="2000" dirty="0">
                <a:solidFill>
                  <a:srgbClr val="C00000"/>
                </a:solidFill>
              </a:rPr>
              <a:t>from </a:t>
            </a:r>
            <a:r>
              <a:rPr lang="en-US" sz="2000" b="1" dirty="0">
                <a:solidFill>
                  <a:srgbClr val="C00000"/>
                </a:solidFill>
              </a:rPr>
              <a:t>.text</a:t>
            </a:r>
            <a:r>
              <a:rPr lang="en-US" sz="2000" dirty="0">
                <a:solidFill>
                  <a:srgbClr val="C00000"/>
                </a:solidFill>
              </a:rPr>
              <a:t> segment to construct shellcode.</a:t>
            </a:r>
          </a:p>
        </p:txBody>
      </p:sp>
      <p:sp>
        <p:nvSpPr>
          <p:cNvPr id="54" name="Left Brace 53">
            <a:extLst>
              <a:ext uri="{FF2B5EF4-FFF2-40B4-BE49-F238E27FC236}">
                <a16:creationId xmlns:a16="http://schemas.microsoft.com/office/drawing/2014/main" id="{12A294A9-2AAB-EC41-8A5D-BC83FD7F2B4D}"/>
              </a:ext>
            </a:extLst>
          </p:cNvPr>
          <p:cNvSpPr/>
          <p:nvPr/>
        </p:nvSpPr>
        <p:spPr>
          <a:xfrm>
            <a:off x="9450188" y="3886663"/>
            <a:ext cx="183877" cy="32094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847C576-1979-2643-ACA4-4F9D41FCA273}"/>
              </a:ext>
            </a:extLst>
          </p:cNvPr>
          <p:cNvSpPr/>
          <p:nvPr/>
        </p:nvSpPr>
        <p:spPr>
          <a:xfrm>
            <a:off x="9688183" y="3850804"/>
            <a:ext cx="1286008" cy="369332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D301F43-ED65-8149-840E-39565D98DB42}"/>
              </a:ext>
            </a:extLst>
          </p:cNvPr>
          <p:cNvSpPr txBox="1"/>
          <p:nvPr/>
        </p:nvSpPr>
        <p:spPr>
          <a:xfrm>
            <a:off x="6592847" y="4420190"/>
            <a:ext cx="1762983" cy="193899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pop </a:t>
            </a:r>
            <a:r>
              <a:rPr lang="en-US" sz="2000" dirty="0" err="1"/>
              <a:t>eax</a:t>
            </a:r>
            <a:endParaRPr lang="en-US" sz="2000" dirty="0"/>
          </a:p>
          <a:p>
            <a:r>
              <a:rPr lang="en-US" sz="2000" dirty="0"/>
              <a:t>ret</a:t>
            </a:r>
          </a:p>
          <a:p>
            <a:r>
              <a:rPr lang="en-US" sz="2000" dirty="0"/>
              <a:t>pop </a:t>
            </a:r>
            <a:r>
              <a:rPr lang="en-US" sz="2000" dirty="0" err="1"/>
              <a:t>ebx</a:t>
            </a:r>
            <a:endParaRPr lang="en-US" sz="2000" dirty="0"/>
          </a:p>
          <a:p>
            <a:r>
              <a:rPr lang="en-US" sz="2000" dirty="0"/>
              <a:t>ret</a:t>
            </a:r>
          </a:p>
          <a:p>
            <a:r>
              <a:rPr lang="en-US" sz="2000" dirty="0"/>
              <a:t>mov [</a:t>
            </a:r>
            <a:r>
              <a:rPr lang="en-US" sz="2000" dirty="0" err="1"/>
              <a:t>ebx</a:t>
            </a:r>
            <a:r>
              <a:rPr lang="en-US" sz="2000" dirty="0"/>
              <a:t>], </a:t>
            </a:r>
            <a:r>
              <a:rPr lang="en-US" sz="2000" dirty="0" err="1"/>
              <a:t>eax</a:t>
            </a:r>
            <a:endParaRPr lang="en-US" sz="2000" dirty="0"/>
          </a:p>
          <a:p>
            <a:r>
              <a:rPr lang="en-US" sz="2000" dirty="0"/>
              <a:t>ret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32E2A73-8C7B-5544-BD92-6B8414EBC531}"/>
              </a:ext>
            </a:extLst>
          </p:cNvPr>
          <p:cNvSpPr txBox="1"/>
          <p:nvPr/>
        </p:nvSpPr>
        <p:spPr>
          <a:xfrm>
            <a:off x="9569885" y="5824603"/>
            <a:ext cx="1540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address space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DDAAF97-5640-F84A-A686-35491ED7A64D}"/>
              </a:ext>
            </a:extLst>
          </p:cNvPr>
          <p:cNvSpPr txBox="1"/>
          <p:nvPr/>
        </p:nvSpPr>
        <p:spPr>
          <a:xfrm>
            <a:off x="6998855" y="6286268"/>
            <a:ext cx="950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Gadgets</a:t>
            </a:r>
          </a:p>
        </p:txBody>
      </p:sp>
      <p:sp>
        <p:nvSpPr>
          <p:cNvPr id="28" name="AutoShape 3">
            <a:extLst>
              <a:ext uri="{FF2B5EF4-FFF2-40B4-BE49-F238E27FC236}">
                <a16:creationId xmlns:a16="http://schemas.microsoft.com/office/drawing/2014/main" id="{7D8A98C2-DAED-CE4F-8668-827E1D2EA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3 of 13</a:t>
            </a:r>
          </a:p>
        </p:txBody>
      </p:sp>
      <p:sp>
        <p:nvSpPr>
          <p:cNvPr id="29" name="AutoShape 3">
            <a:extLst>
              <a:ext uri="{FF2B5EF4-FFF2-40B4-BE49-F238E27FC236}">
                <a16:creationId xmlns:a16="http://schemas.microsoft.com/office/drawing/2014/main" id="{E4B4BEBB-BB83-E943-B663-8C9F8ACE5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68A071-1D4E-AE4F-AF8D-6DFFACD8C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5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917AC78A-8B75-0F4F-B22C-8AF4234F9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94581"/>
              </p:ext>
            </p:extLst>
          </p:nvPr>
        </p:nvGraphicFramePr>
        <p:xfrm>
          <a:off x="6868936" y="293505"/>
          <a:ext cx="4217480" cy="484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17480">
                  <a:extLst>
                    <a:ext uri="{9D8B030D-6E8A-4147-A177-3AD203B41FA5}">
                      <a16:colId xmlns:a16="http://schemas.microsoft.com/office/drawing/2014/main" val="25714037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0x8048410: int 0x80;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6887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0x08048425: pop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572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0x0804842b: pop 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97339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0x08048429: pop </a:t>
                      </a:r>
                      <a:r>
                        <a:rPr lang="en-US" dirty="0" err="1"/>
                        <a:t>ecx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3665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0x08048427: pop </a:t>
                      </a:r>
                      <a:r>
                        <a:rPr lang="en-US" dirty="0" err="1"/>
                        <a:t>ebx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6973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0x0804842f: mov </a:t>
                      </a:r>
                      <a:r>
                        <a:rPr lang="en-US" dirty="0" err="1"/>
                        <a:t>dword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ptr</a:t>
                      </a:r>
                      <a:r>
                        <a:rPr lang="en-US" dirty="0"/>
                        <a:t> [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],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 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59277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0x08048425: pop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9369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0x0804842b: pop 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; ret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0799420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2846A60-11A3-C546-9E3F-D7201DAB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789" y="162840"/>
            <a:ext cx="3558436" cy="38071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An ROP Exploit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50B30-08E9-B34A-B1E3-34351FB2EB12}"/>
              </a:ext>
            </a:extLst>
          </p:cNvPr>
          <p:cNvSpPr txBox="1"/>
          <p:nvPr/>
        </p:nvSpPr>
        <p:spPr>
          <a:xfrm>
            <a:off x="325019" y="527990"/>
            <a:ext cx="3869112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Goal: To launch a shell</a:t>
            </a:r>
          </a:p>
          <a:p>
            <a:r>
              <a:rPr lang="en-US" dirty="0"/>
              <a:t>With </a:t>
            </a:r>
            <a:r>
              <a:rPr lang="en-US" b="1" dirty="0">
                <a:solidFill>
                  <a:srgbClr val="7E1732"/>
                </a:solidFill>
              </a:rPr>
              <a:t>ASLR</a:t>
            </a:r>
            <a:r>
              <a:rPr lang="en-US" dirty="0"/>
              <a:t> and </a:t>
            </a:r>
            <a:r>
              <a:rPr lang="en-US" b="1" dirty="0">
                <a:solidFill>
                  <a:srgbClr val="7E1732"/>
                </a:solidFill>
              </a:rPr>
              <a:t>NX</a:t>
            </a:r>
            <a:r>
              <a:rPr lang="en-US" dirty="0"/>
              <a:t> turned </a:t>
            </a:r>
            <a:r>
              <a:rPr lang="en-US" b="1" dirty="0">
                <a:solidFill>
                  <a:srgbClr val="7E1732"/>
                </a:solidFill>
              </a:rPr>
              <a:t>ON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Threat model</a:t>
            </a:r>
            <a:r>
              <a:rPr lang="en-US" b="1" dirty="0"/>
              <a:t>: BO + memory disclosure</a:t>
            </a:r>
            <a:endParaRPr lang="en-US" dirty="0"/>
          </a:p>
          <a:p>
            <a:endParaRPr lang="en-US" dirty="0"/>
          </a:p>
          <a:p>
            <a:r>
              <a:rPr lang="en-US" dirty="0"/>
              <a:t>High-level language</a:t>
            </a:r>
          </a:p>
          <a:p>
            <a:r>
              <a:rPr lang="en-US" sz="2000" dirty="0" err="1">
                <a:solidFill>
                  <a:srgbClr val="7E1732"/>
                </a:solidFill>
              </a:rPr>
              <a:t>execve</a:t>
            </a:r>
            <a:r>
              <a:rPr lang="en-US" sz="2000" dirty="0">
                <a:solidFill>
                  <a:srgbClr val="7E1732"/>
                </a:solidFill>
              </a:rPr>
              <a:t>("/bin/</a:t>
            </a:r>
            <a:r>
              <a:rPr lang="en-US" sz="2000" dirty="0" err="1">
                <a:solidFill>
                  <a:srgbClr val="7E1732"/>
                </a:solidFill>
              </a:rPr>
              <a:t>sh</a:t>
            </a:r>
            <a:r>
              <a:rPr lang="en-US" sz="2000" dirty="0">
                <a:solidFill>
                  <a:srgbClr val="7E1732"/>
                </a:solidFill>
              </a:rPr>
              <a:t>")</a:t>
            </a:r>
          </a:p>
          <a:p>
            <a:endParaRPr lang="en-US" dirty="0"/>
          </a:p>
          <a:p>
            <a:r>
              <a:rPr lang="en-US" dirty="0"/>
              <a:t>Low-level language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Call system call number 11</a:t>
            </a:r>
          </a:p>
          <a:p>
            <a:pPr marL="285750" indent="-285750">
              <a:buFontTx/>
              <a:buChar char="-"/>
            </a:pPr>
            <a:r>
              <a:rPr lang="en-US" dirty="0"/>
              <a:t>First, we write ‘</a:t>
            </a:r>
            <a:r>
              <a:rPr lang="en-US" dirty="0">
                <a:solidFill>
                  <a:srgbClr val="0070C0"/>
                </a:solidFill>
              </a:rPr>
              <a:t>/bin//</a:t>
            </a:r>
            <a:r>
              <a:rPr lang="en-US" dirty="0" err="1">
                <a:solidFill>
                  <a:srgbClr val="0070C0"/>
                </a:solidFill>
              </a:rPr>
              <a:t>sh</a:t>
            </a:r>
            <a:r>
              <a:rPr lang="en-US" dirty="0"/>
              <a:t>’ to memory &amp; set up </a:t>
            </a:r>
            <a:r>
              <a:rPr lang="en-US" dirty="0" err="1"/>
              <a:t>eax</a:t>
            </a:r>
            <a:r>
              <a:rPr lang="en-US" dirty="0"/>
              <a:t>, </a:t>
            </a:r>
            <a:r>
              <a:rPr lang="en-US" dirty="0" err="1"/>
              <a:t>ebx</a:t>
            </a:r>
            <a:r>
              <a:rPr lang="en-US" dirty="0"/>
              <a:t>, </a:t>
            </a:r>
            <a:r>
              <a:rPr lang="en-US" dirty="0" err="1"/>
              <a:t>ecx</a:t>
            </a:r>
            <a:r>
              <a:rPr lang="en-US" dirty="0"/>
              <a:t>, </a:t>
            </a:r>
            <a:r>
              <a:rPr lang="en-US" dirty="0" err="1"/>
              <a:t>edx</a:t>
            </a:r>
            <a:r>
              <a:rPr lang="en-US" dirty="0"/>
              <a:t> registers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 err="1"/>
              <a:t>eax</a:t>
            </a:r>
            <a:r>
              <a:rPr lang="en-US" dirty="0"/>
              <a:t> = 0xB</a:t>
            </a:r>
          </a:p>
          <a:p>
            <a:r>
              <a:rPr lang="en-US" dirty="0" err="1"/>
              <a:t>ebx</a:t>
            </a:r>
            <a:r>
              <a:rPr lang="en-US" dirty="0"/>
              <a:t> = 0x0804a010 (pointer to ‘/bin/</a:t>
            </a:r>
            <a:r>
              <a:rPr lang="en-US" dirty="0" err="1"/>
              <a:t>sh</a:t>
            </a:r>
            <a:r>
              <a:rPr lang="en-US" dirty="0"/>
              <a:t>’)</a:t>
            </a:r>
          </a:p>
          <a:p>
            <a:r>
              <a:rPr lang="en-US" dirty="0" err="1"/>
              <a:t>ecx</a:t>
            </a:r>
            <a:r>
              <a:rPr lang="en-US" dirty="0"/>
              <a:t> = 0x0804a018 (pointer to null)</a:t>
            </a:r>
          </a:p>
          <a:p>
            <a:r>
              <a:rPr lang="en-US" dirty="0" err="1"/>
              <a:t>edx</a:t>
            </a:r>
            <a:r>
              <a:rPr lang="en-US" dirty="0"/>
              <a:t> = 0x0804a018 (pointer to null)</a:t>
            </a:r>
          </a:p>
          <a:p>
            <a:r>
              <a:rPr lang="en-US" dirty="0"/>
              <a:t>int 0x80 (system call gadget)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98E355-AF37-884F-B437-D15E9D1BA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021094"/>
              </p:ext>
            </p:extLst>
          </p:nvPr>
        </p:nvGraphicFramePr>
        <p:xfrm>
          <a:off x="4194131" y="202418"/>
          <a:ext cx="1876121" cy="6304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6121">
                  <a:extLst>
                    <a:ext uri="{9D8B030D-6E8A-4147-A177-3AD203B41FA5}">
                      <a16:colId xmlns:a16="http://schemas.microsoft.com/office/drawing/2014/main" val="4245240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0x8048410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972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0x0000000B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50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155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068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15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434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718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453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561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...&lt;clipped&gt;…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639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227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“/bin”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967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3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424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364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ebp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952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buffer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54433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06C9DAB-5519-C94B-8705-07FFB0EC1DD0}"/>
              </a:ext>
            </a:extLst>
          </p:cNvPr>
          <p:cNvSpPr txBox="1"/>
          <p:nvPr/>
        </p:nvSpPr>
        <p:spPr>
          <a:xfrm>
            <a:off x="10861186" y="709026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0x0804a010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C84A293-C609-AF40-BDE0-031CE2E534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587211"/>
              </p:ext>
            </p:extLst>
          </p:nvPr>
        </p:nvGraphicFramePr>
        <p:xfrm>
          <a:off x="9774204" y="776968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/bin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//</a:t>
                      </a:r>
                      <a:r>
                        <a:rPr lang="en-US" dirty="0" err="1"/>
                        <a:t>sh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63774BF7-53EB-6F44-80F9-F089A83DDAC5}"/>
              </a:ext>
            </a:extLst>
          </p:cNvPr>
          <p:cNvSpPr txBox="1"/>
          <p:nvPr/>
        </p:nvSpPr>
        <p:spPr>
          <a:xfrm>
            <a:off x="9836834" y="2631168"/>
            <a:ext cx="1024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883AD9-21E0-4B48-8779-ED67E5EDF074}"/>
              </a:ext>
            </a:extLst>
          </p:cNvPr>
          <p:cNvSpPr txBox="1"/>
          <p:nvPr/>
        </p:nvSpPr>
        <p:spPr>
          <a:xfrm>
            <a:off x="10840807" y="148543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0x0804a018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7B9521-637B-E441-8E9F-E27818D3B68F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601579" y="5584712"/>
            <a:ext cx="5925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B4C39AD-2528-314F-8D77-0C787737AF20}"/>
              </a:ext>
            </a:extLst>
          </p:cNvPr>
          <p:cNvSpPr txBox="1"/>
          <p:nvPr/>
        </p:nvSpPr>
        <p:spPr>
          <a:xfrm>
            <a:off x="1563072" y="5400046"/>
            <a:ext cx="2038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 address (EIP)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E04F9D-970C-8C48-8C88-6131FA445507}"/>
              </a:ext>
            </a:extLst>
          </p:cNvPr>
          <p:cNvSpPr txBox="1"/>
          <p:nvPr/>
        </p:nvSpPr>
        <p:spPr>
          <a:xfrm>
            <a:off x="2033984" y="5769563"/>
            <a:ext cx="1361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 pointer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6770C9-1683-544E-84CD-C5B364551118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395447" y="5954229"/>
            <a:ext cx="7986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21712D8-AAB3-634A-976B-FE037E19F902}"/>
              </a:ext>
            </a:extLst>
          </p:cNvPr>
          <p:cNvCxnSpPr>
            <a:cxnSpLocks/>
          </p:cNvCxnSpPr>
          <p:nvPr/>
        </p:nvCxnSpPr>
        <p:spPr>
          <a:xfrm flipV="1">
            <a:off x="6070252" y="4999930"/>
            <a:ext cx="913358" cy="584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FD56E77-9F55-EC4E-9698-0B28161E9D21}"/>
              </a:ext>
            </a:extLst>
          </p:cNvPr>
          <p:cNvCxnSpPr>
            <a:cxnSpLocks/>
          </p:cNvCxnSpPr>
          <p:nvPr/>
        </p:nvCxnSpPr>
        <p:spPr>
          <a:xfrm flipH="1" flipV="1">
            <a:off x="6070253" y="4851128"/>
            <a:ext cx="913357" cy="987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324592E-4278-E048-978F-D6AB56D9229A}"/>
              </a:ext>
            </a:extLst>
          </p:cNvPr>
          <p:cNvCxnSpPr>
            <a:cxnSpLocks/>
          </p:cNvCxnSpPr>
          <p:nvPr/>
        </p:nvCxnSpPr>
        <p:spPr>
          <a:xfrm flipV="1">
            <a:off x="6070252" y="4362962"/>
            <a:ext cx="893448" cy="4627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E3FA3F3-4B5F-E044-AF9E-8E51888A9886}"/>
              </a:ext>
            </a:extLst>
          </p:cNvPr>
          <p:cNvCxnSpPr>
            <a:cxnSpLocks/>
          </p:cNvCxnSpPr>
          <p:nvPr/>
        </p:nvCxnSpPr>
        <p:spPr>
          <a:xfrm flipH="1" flipV="1">
            <a:off x="6070253" y="4153842"/>
            <a:ext cx="893447" cy="849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84B0DB7-7052-3949-93C9-4A466CD329DC}"/>
              </a:ext>
            </a:extLst>
          </p:cNvPr>
          <p:cNvCxnSpPr>
            <a:cxnSpLocks/>
          </p:cNvCxnSpPr>
          <p:nvPr/>
        </p:nvCxnSpPr>
        <p:spPr>
          <a:xfrm flipV="1">
            <a:off x="6070252" y="3691075"/>
            <a:ext cx="893448" cy="3989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583C727-FFEA-1848-B2BA-6AB243AB7399}"/>
              </a:ext>
            </a:extLst>
          </p:cNvPr>
          <p:cNvCxnSpPr>
            <a:cxnSpLocks/>
          </p:cNvCxnSpPr>
          <p:nvPr/>
        </p:nvCxnSpPr>
        <p:spPr>
          <a:xfrm flipV="1">
            <a:off x="6070252" y="3054524"/>
            <a:ext cx="913358" cy="3635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8402D7B-AFB7-B04D-8A83-6F962136ABD2}"/>
              </a:ext>
            </a:extLst>
          </p:cNvPr>
          <p:cNvCxnSpPr>
            <a:cxnSpLocks/>
          </p:cNvCxnSpPr>
          <p:nvPr/>
        </p:nvCxnSpPr>
        <p:spPr>
          <a:xfrm flipH="1" flipV="1">
            <a:off x="6070256" y="2736887"/>
            <a:ext cx="893444" cy="2534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E0AB596-EB74-064C-88E6-93E0DE0C59A3}"/>
              </a:ext>
            </a:extLst>
          </p:cNvPr>
          <p:cNvCxnSpPr>
            <a:cxnSpLocks/>
          </p:cNvCxnSpPr>
          <p:nvPr/>
        </p:nvCxnSpPr>
        <p:spPr>
          <a:xfrm flipV="1">
            <a:off x="6070252" y="2411571"/>
            <a:ext cx="913358" cy="2195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CF35317-DE0F-2547-B9D0-55848AAB6F5F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1968658"/>
            <a:ext cx="893448" cy="3935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9630F7C-3681-CB49-8774-110A8EE37896}"/>
              </a:ext>
            </a:extLst>
          </p:cNvPr>
          <p:cNvCxnSpPr>
            <a:cxnSpLocks/>
          </p:cNvCxnSpPr>
          <p:nvPr/>
        </p:nvCxnSpPr>
        <p:spPr>
          <a:xfrm flipV="1">
            <a:off x="6070252" y="1762678"/>
            <a:ext cx="893448" cy="1373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1BB0BB6-FE78-6641-A697-028A35386753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1215025"/>
            <a:ext cx="893448" cy="5476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213241EF-9CD0-D94E-8520-978397ED26D4}"/>
              </a:ext>
            </a:extLst>
          </p:cNvPr>
          <p:cNvCxnSpPr>
            <a:cxnSpLocks/>
          </p:cNvCxnSpPr>
          <p:nvPr/>
        </p:nvCxnSpPr>
        <p:spPr>
          <a:xfrm>
            <a:off x="6070252" y="1127924"/>
            <a:ext cx="9133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80BB3AA-F107-144E-85A7-31956FB2050A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479304"/>
            <a:ext cx="911074" cy="5990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8ED13149-EEBD-2349-9594-A851E1E4859A}"/>
              </a:ext>
            </a:extLst>
          </p:cNvPr>
          <p:cNvCxnSpPr>
            <a:cxnSpLocks/>
          </p:cNvCxnSpPr>
          <p:nvPr/>
        </p:nvCxnSpPr>
        <p:spPr>
          <a:xfrm>
            <a:off x="6070252" y="462496"/>
            <a:ext cx="911074" cy="85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23" name="Table 122">
            <a:extLst>
              <a:ext uri="{FF2B5EF4-FFF2-40B4-BE49-F238E27FC236}">
                <a16:creationId xmlns:a16="http://schemas.microsoft.com/office/drawing/2014/main" id="{11EC9DD5-8970-CC48-AAF0-275926498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451524"/>
              </p:ext>
            </p:extLst>
          </p:nvPr>
        </p:nvGraphicFramePr>
        <p:xfrm>
          <a:off x="6501008" y="5391088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sp>
        <p:nvSpPr>
          <p:cNvPr id="124" name="Rectangle 123">
            <a:extLst>
              <a:ext uri="{FF2B5EF4-FFF2-40B4-BE49-F238E27FC236}">
                <a16:creationId xmlns:a16="http://schemas.microsoft.com/office/drawing/2014/main" id="{FD6EB800-9C11-C74C-B458-E247CB00012B}"/>
              </a:ext>
            </a:extLst>
          </p:cNvPr>
          <p:cNvSpPr/>
          <p:nvPr/>
        </p:nvSpPr>
        <p:spPr>
          <a:xfrm>
            <a:off x="4194131" y="5400046"/>
            <a:ext cx="1876121" cy="369332"/>
          </a:xfrm>
          <a:prstGeom prst="rect">
            <a:avLst/>
          </a:prstGeom>
          <a:solidFill>
            <a:srgbClr val="000000">
              <a:alpha val="12941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5" name="Table 124">
            <a:extLst>
              <a:ext uri="{FF2B5EF4-FFF2-40B4-BE49-F238E27FC236}">
                <a16:creationId xmlns:a16="http://schemas.microsoft.com/office/drawing/2014/main" id="{BE3BF89D-FBE9-604E-9E22-DF017F96CB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397756"/>
              </p:ext>
            </p:extLst>
          </p:nvPr>
        </p:nvGraphicFramePr>
        <p:xfrm>
          <a:off x="6501008" y="539823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6" name="Table 125">
            <a:extLst>
              <a:ext uri="{FF2B5EF4-FFF2-40B4-BE49-F238E27FC236}">
                <a16:creationId xmlns:a16="http://schemas.microsoft.com/office/drawing/2014/main" id="{ED1715E8-3EB8-0141-8C8E-8C5CEC16F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873610"/>
              </p:ext>
            </p:extLst>
          </p:nvPr>
        </p:nvGraphicFramePr>
        <p:xfrm>
          <a:off x="6501008" y="538807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7" name="Table 126">
            <a:extLst>
              <a:ext uri="{FF2B5EF4-FFF2-40B4-BE49-F238E27FC236}">
                <a16:creationId xmlns:a16="http://schemas.microsoft.com/office/drawing/2014/main" id="{689117F8-6DDE-EE4D-8C1D-A9E27BBE5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124904"/>
              </p:ext>
            </p:extLst>
          </p:nvPr>
        </p:nvGraphicFramePr>
        <p:xfrm>
          <a:off x="6500043" y="538984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53B65A4A-0F43-0F4A-86F0-C5DF4F5F5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685982"/>
              </p:ext>
            </p:extLst>
          </p:nvPr>
        </p:nvGraphicFramePr>
        <p:xfrm>
          <a:off x="6499078" y="539823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9" name="Table 128">
            <a:extLst>
              <a:ext uri="{FF2B5EF4-FFF2-40B4-BE49-F238E27FC236}">
                <a16:creationId xmlns:a16="http://schemas.microsoft.com/office/drawing/2014/main" id="{6CC25A3D-DA18-7149-8F54-F46135C09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482029"/>
              </p:ext>
            </p:extLst>
          </p:nvPr>
        </p:nvGraphicFramePr>
        <p:xfrm>
          <a:off x="6499078" y="5396619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0x000000B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30" name="Table 129">
            <a:extLst>
              <a:ext uri="{FF2B5EF4-FFF2-40B4-BE49-F238E27FC236}">
                <a16:creationId xmlns:a16="http://schemas.microsoft.com/office/drawing/2014/main" id="{7BE35E65-A390-F048-8B9E-033C480E1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555280"/>
              </p:ext>
            </p:extLst>
          </p:nvPr>
        </p:nvGraphicFramePr>
        <p:xfrm>
          <a:off x="9774204" y="779734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graphicFrame>
        <p:nvGraphicFramePr>
          <p:cNvPr id="131" name="Table 130">
            <a:extLst>
              <a:ext uri="{FF2B5EF4-FFF2-40B4-BE49-F238E27FC236}">
                <a16:creationId xmlns:a16="http://schemas.microsoft.com/office/drawing/2014/main" id="{596E6FA0-2AEF-AF41-924C-B87D1A78F4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06819"/>
              </p:ext>
            </p:extLst>
          </p:nvPr>
        </p:nvGraphicFramePr>
        <p:xfrm>
          <a:off x="9774203" y="783741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/bin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sp>
        <p:nvSpPr>
          <p:cNvPr id="37" name="AutoShape 3">
            <a:extLst>
              <a:ext uri="{FF2B5EF4-FFF2-40B4-BE49-F238E27FC236}">
                <a16:creationId xmlns:a16="http://schemas.microsoft.com/office/drawing/2014/main" id="{76546224-ECB9-584F-AD7F-58EB7F3B80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4 of 13</a:t>
            </a:r>
          </a:p>
        </p:txBody>
      </p:sp>
      <p:sp>
        <p:nvSpPr>
          <p:cNvPr id="39" name="AutoShape 3">
            <a:extLst>
              <a:ext uri="{FF2B5EF4-FFF2-40B4-BE49-F238E27FC236}">
                <a16:creationId xmlns:a16="http://schemas.microsoft.com/office/drawing/2014/main" id="{50529BDA-2B6E-5046-BB7E-EC7F2B59F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802EA15-1BD3-4843-981B-2E6BD5774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2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85185E-6 L 0.0019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-553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6 -0.11065 L 0.00196 -0.2180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7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6 -0.21805 L 0.00196 -0.3363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2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-0.33634 L 0.00196 -0.43079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4722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-0.43079 L -0.00065 -0.54398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67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54398 L -0.00065 -0.6497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64977 L -0.00065 -0.76319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5671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4" grpId="1" animBg="1"/>
      <p:bldP spid="124" grpId="2" animBg="1"/>
      <p:bldP spid="124" grpId="3" animBg="1"/>
      <p:bldP spid="124" grpId="4" animBg="1"/>
      <p:bldP spid="124" grpId="5" animBg="1"/>
      <p:bldP spid="124" grpId="6" animBg="1"/>
      <p:bldP spid="124" grpId="7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886" y="1930879"/>
            <a:ext cx="8030227" cy="2353022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Demo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34FC06F-F6DD-834C-B557-0F74B025F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5 of 13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1E263A55-5691-7A46-8E5A-FB04CA43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A630DB-F743-9B4F-9B6B-E33CB3DEB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4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ASLR (aka coarse-grained ASLR)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4B916-F982-944D-9A93-78E3371733A9}"/>
              </a:ext>
            </a:extLst>
          </p:cNvPr>
          <p:cNvSpPr/>
          <p:nvPr/>
        </p:nvSpPr>
        <p:spPr>
          <a:xfrm>
            <a:off x="1583838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1E1259-8944-8242-92C6-CBEDA57DEC74}"/>
              </a:ext>
            </a:extLst>
          </p:cNvPr>
          <p:cNvSpPr/>
          <p:nvPr/>
        </p:nvSpPr>
        <p:spPr>
          <a:xfrm>
            <a:off x="1583837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ECE49D-FF58-3742-A0F4-390668BA839C}"/>
              </a:ext>
            </a:extLst>
          </p:cNvPr>
          <p:cNvSpPr/>
          <p:nvPr/>
        </p:nvSpPr>
        <p:spPr>
          <a:xfrm>
            <a:off x="1583836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BF66B-526D-6D4A-BC36-0A914FF455B0}"/>
              </a:ext>
            </a:extLst>
          </p:cNvPr>
          <p:cNvSpPr/>
          <p:nvPr/>
        </p:nvSpPr>
        <p:spPr>
          <a:xfrm>
            <a:off x="1583836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6E98D5-A609-5D4D-9F9F-639588CBFAAB}"/>
              </a:ext>
            </a:extLst>
          </p:cNvPr>
          <p:cNvSpPr/>
          <p:nvPr/>
        </p:nvSpPr>
        <p:spPr>
          <a:xfrm>
            <a:off x="1583835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AABAFB-87E7-A44E-9454-B97084F265CE}"/>
              </a:ext>
            </a:extLst>
          </p:cNvPr>
          <p:cNvSpPr/>
          <p:nvPr/>
        </p:nvSpPr>
        <p:spPr>
          <a:xfrm>
            <a:off x="1583834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182BF-A4D4-8E4A-B108-56D453E6A4EC}"/>
              </a:ext>
            </a:extLst>
          </p:cNvPr>
          <p:cNvSpPr txBox="1"/>
          <p:nvPr/>
        </p:nvSpPr>
        <p:spPr>
          <a:xfrm>
            <a:off x="1436203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4FC28E-C7AB-F841-ACE6-FA1DD52A73A8}"/>
              </a:ext>
            </a:extLst>
          </p:cNvPr>
          <p:cNvSpPr txBox="1"/>
          <p:nvPr/>
        </p:nvSpPr>
        <p:spPr>
          <a:xfrm>
            <a:off x="2380852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18F789-9916-4C42-991A-422B3C667ADE}"/>
              </a:ext>
            </a:extLst>
          </p:cNvPr>
          <p:cNvSpPr/>
          <p:nvPr/>
        </p:nvSpPr>
        <p:spPr>
          <a:xfrm>
            <a:off x="5019635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58CBD3-042B-0649-9230-D7B51D02ED3C}"/>
              </a:ext>
            </a:extLst>
          </p:cNvPr>
          <p:cNvSpPr/>
          <p:nvPr/>
        </p:nvSpPr>
        <p:spPr>
          <a:xfrm>
            <a:off x="5019634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9C5005-97DC-1A4D-A1A2-AC56E2D6B6F2}"/>
              </a:ext>
            </a:extLst>
          </p:cNvPr>
          <p:cNvSpPr/>
          <p:nvPr/>
        </p:nvSpPr>
        <p:spPr>
          <a:xfrm>
            <a:off x="5019633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EC77E2-3446-9343-98D4-60E2DD758A1A}"/>
              </a:ext>
            </a:extLst>
          </p:cNvPr>
          <p:cNvSpPr/>
          <p:nvPr/>
        </p:nvSpPr>
        <p:spPr>
          <a:xfrm>
            <a:off x="5019633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154B59-C689-0D47-9796-1F219ABF2228}"/>
              </a:ext>
            </a:extLst>
          </p:cNvPr>
          <p:cNvSpPr/>
          <p:nvPr/>
        </p:nvSpPr>
        <p:spPr>
          <a:xfrm>
            <a:off x="5019632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40BE68-FEAA-8F42-BACA-828A3FF17029}"/>
              </a:ext>
            </a:extLst>
          </p:cNvPr>
          <p:cNvSpPr/>
          <p:nvPr/>
        </p:nvSpPr>
        <p:spPr>
          <a:xfrm>
            <a:off x="5019631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EE4130-B394-124E-8A68-B6A65C841926}"/>
              </a:ext>
            </a:extLst>
          </p:cNvPr>
          <p:cNvSpPr txBox="1"/>
          <p:nvPr/>
        </p:nvSpPr>
        <p:spPr>
          <a:xfrm>
            <a:off x="4872000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925B21-D51F-B244-A0D9-809FD9658DEA}"/>
              </a:ext>
            </a:extLst>
          </p:cNvPr>
          <p:cNvSpPr txBox="1"/>
          <p:nvPr/>
        </p:nvSpPr>
        <p:spPr>
          <a:xfrm>
            <a:off x="5816649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8820C4-4354-4B4D-8257-ADA0EEA96BC8}"/>
              </a:ext>
            </a:extLst>
          </p:cNvPr>
          <p:cNvSpPr/>
          <p:nvPr/>
        </p:nvSpPr>
        <p:spPr>
          <a:xfrm>
            <a:off x="8307801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FC6C1D-30C8-3249-AD84-46E74714C794}"/>
              </a:ext>
            </a:extLst>
          </p:cNvPr>
          <p:cNvSpPr/>
          <p:nvPr/>
        </p:nvSpPr>
        <p:spPr>
          <a:xfrm>
            <a:off x="8307800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2DF610-8D4C-574C-A820-67DD40B079C5}"/>
              </a:ext>
            </a:extLst>
          </p:cNvPr>
          <p:cNvSpPr/>
          <p:nvPr/>
        </p:nvSpPr>
        <p:spPr>
          <a:xfrm>
            <a:off x="8307799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5B4058-F2E6-9A40-A8C9-E411203F62CF}"/>
              </a:ext>
            </a:extLst>
          </p:cNvPr>
          <p:cNvSpPr/>
          <p:nvPr/>
        </p:nvSpPr>
        <p:spPr>
          <a:xfrm>
            <a:off x="8307799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ECC05B-CA1B-814E-88C7-8E983E534B9A}"/>
              </a:ext>
            </a:extLst>
          </p:cNvPr>
          <p:cNvSpPr/>
          <p:nvPr/>
        </p:nvSpPr>
        <p:spPr>
          <a:xfrm>
            <a:off x="8307798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FAC478E-4E3C-334C-9243-12A35996DCD4}"/>
              </a:ext>
            </a:extLst>
          </p:cNvPr>
          <p:cNvSpPr/>
          <p:nvPr/>
        </p:nvSpPr>
        <p:spPr>
          <a:xfrm>
            <a:off x="8307797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373080-CF76-C044-947A-3088F647E6AF}"/>
              </a:ext>
            </a:extLst>
          </p:cNvPr>
          <p:cNvSpPr txBox="1"/>
          <p:nvPr/>
        </p:nvSpPr>
        <p:spPr>
          <a:xfrm>
            <a:off x="8160166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668E9F-5077-CC4F-8D62-DC8B0A6545CB}"/>
              </a:ext>
            </a:extLst>
          </p:cNvPr>
          <p:cNvSpPr txBox="1"/>
          <p:nvPr/>
        </p:nvSpPr>
        <p:spPr>
          <a:xfrm>
            <a:off x="9104815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28DC01-79D9-5646-896D-96803BB4256D}"/>
              </a:ext>
            </a:extLst>
          </p:cNvPr>
          <p:cNvSpPr txBox="1"/>
          <p:nvPr/>
        </p:nvSpPr>
        <p:spPr>
          <a:xfrm>
            <a:off x="1558782" y="1183896"/>
            <a:ext cx="9041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Address Space Layout Randomization or ASLR aims to make the gadget lookup task difficult by randomizing the location of gadgets.</a:t>
            </a:r>
          </a:p>
        </p:txBody>
      </p:sp>
      <p:sp>
        <p:nvSpPr>
          <p:cNvPr id="31" name="AutoShape 3">
            <a:extLst>
              <a:ext uri="{FF2B5EF4-FFF2-40B4-BE49-F238E27FC236}">
                <a16:creationId xmlns:a16="http://schemas.microsoft.com/office/drawing/2014/main" id="{2A3184C4-983E-0340-8890-7557A5EF1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6 of 13</a:t>
            </a:r>
          </a:p>
        </p:txBody>
      </p:sp>
      <p:sp>
        <p:nvSpPr>
          <p:cNvPr id="32" name="AutoShape 3">
            <a:extLst>
              <a:ext uri="{FF2B5EF4-FFF2-40B4-BE49-F238E27FC236}">
                <a16:creationId xmlns:a16="http://schemas.microsoft.com/office/drawing/2014/main" id="{ECC659D0-4B2B-374C-A024-9CA9F1B10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E5C9AE4-1B3A-ED4D-A68F-38E57E9EE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94C540-2E87-E042-B4D8-964657DCBB83}"/>
              </a:ext>
            </a:extLst>
          </p:cNvPr>
          <p:cNvSpPr txBox="1"/>
          <p:nvPr/>
        </p:nvSpPr>
        <p:spPr>
          <a:xfrm>
            <a:off x="700073" y="245045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1173D6-385C-CD48-9711-02C2CB4FB0BC}"/>
              </a:ext>
            </a:extLst>
          </p:cNvPr>
          <p:cNvSpPr txBox="1"/>
          <p:nvPr/>
        </p:nvSpPr>
        <p:spPr>
          <a:xfrm>
            <a:off x="687549" y="3066375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B5D88A-7627-414E-9761-EF28B68C6B1D}"/>
              </a:ext>
            </a:extLst>
          </p:cNvPr>
          <p:cNvSpPr txBox="1"/>
          <p:nvPr/>
        </p:nvSpPr>
        <p:spPr>
          <a:xfrm>
            <a:off x="700075" y="367925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8C329F-2C27-AE4E-9C3E-70766B2040AA}"/>
              </a:ext>
            </a:extLst>
          </p:cNvPr>
          <p:cNvSpPr txBox="1"/>
          <p:nvPr/>
        </p:nvSpPr>
        <p:spPr>
          <a:xfrm>
            <a:off x="702160" y="425286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EC1395-5DD8-BF42-A205-6ED54A6A1FC0}"/>
              </a:ext>
            </a:extLst>
          </p:cNvPr>
          <p:cNvSpPr txBox="1"/>
          <p:nvPr/>
        </p:nvSpPr>
        <p:spPr>
          <a:xfrm>
            <a:off x="689634" y="4854116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55A916-2CA7-774B-A441-C7EABB0539FE}"/>
              </a:ext>
            </a:extLst>
          </p:cNvPr>
          <p:cNvSpPr txBox="1"/>
          <p:nvPr/>
        </p:nvSpPr>
        <p:spPr>
          <a:xfrm>
            <a:off x="689634" y="5431647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B5A1FE-3333-E446-A208-01F02F941EB3}"/>
              </a:ext>
            </a:extLst>
          </p:cNvPr>
          <p:cNvSpPr txBox="1"/>
          <p:nvPr/>
        </p:nvSpPr>
        <p:spPr>
          <a:xfrm>
            <a:off x="4134563" y="2439971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ADFE400-5E4E-B148-8487-D989594B7669}"/>
              </a:ext>
            </a:extLst>
          </p:cNvPr>
          <p:cNvSpPr txBox="1"/>
          <p:nvPr/>
        </p:nvSpPr>
        <p:spPr>
          <a:xfrm>
            <a:off x="4122039" y="305589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F2F0374-597B-5746-AEBF-18027BEF68D7}"/>
              </a:ext>
            </a:extLst>
          </p:cNvPr>
          <p:cNvSpPr txBox="1"/>
          <p:nvPr/>
        </p:nvSpPr>
        <p:spPr>
          <a:xfrm>
            <a:off x="4134565" y="3668774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7DF2C0D-7A0B-E44A-A34B-7416CCE40034}"/>
              </a:ext>
            </a:extLst>
          </p:cNvPr>
          <p:cNvSpPr txBox="1"/>
          <p:nvPr/>
        </p:nvSpPr>
        <p:spPr>
          <a:xfrm>
            <a:off x="4136650" y="4242387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3EAF9E-3A12-1F42-976C-A93F2919620F}"/>
              </a:ext>
            </a:extLst>
          </p:cNvPr>
          <p:cNvSpPr txBox="1"/>
          <p:nvPr/>
        </p:nvSpPr>
        <p:spPr>
          <a:xfrm>
            <a:off x="4124124" y="484363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450B377-480E-3448-9D21-0591B3BEB18B}"/>
              </a:ext>
            </a:extLst>
          </p:cNvPr>
          <p:cNvSpPr txBox="1"/>
          <p:nvPr/>
        </p:nvSpPr>
        <p:spPr>
          <a:xfrm>
            <a:off x="4124124" y="5421168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0975C9A-1EC0-974F-BC7E-B8C4F919D975}"/>
              </a:ext>
            </a:extLst>
          </p:cNvPr>
          <p:cNvSpPr txBox="1"/>
          <p:nvPr/>
        </p:nvSpPr>
        <p:spPr>
          <a:xfrm>
            <a:off x="7402450" y="246297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557EDEC-933D-0F4B-9BDD-5082E1CE2ED9}"/>
              </a:ext>
            </a:extLst>
          </p:cNvPr>
          <p:cNvSpPr txBox="1"/>
          <p:nvPr/>
        </p:nvSpPr>
        <p:spPr>
          <a:xfrm>
            <a:off x="7389926" y="3078901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3BF957-E04B-1B4F-8BB3-5D25887DDDFA}"/>
              </a:ext>
            </a:extLst>
          </p:cNvPr>
          <p:cNvSpPr txBox="1"/>
          <p:nvPr/>
        </p:nvSpPr>
        <p:spPr>
          <a:xfrm>
            <a:off x="7402452" y="3691779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14928E7-B122-EF49-A323-89A9C34AFC84}"/>
              </a:ext>
            </a:extLst>
          </p:cNvPr>
          <p:cNvSpPr txBox="1"/>
          <p:nvPr/>
        </p:nvSpPr>
        <p:spPr>
          <a:xfrm>
            <a:off x="7404537" y="4265392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8230CFB-DFFA-8742-8D67-15A2871C017F}"/>
              </a:ext>
            </a:extLst>
          </p:cNvPr>
          <p:cNvSpPr txBox="1"/>
          <p:nvPr/>
        </p:nvSpPr>
        <p:spPr>
          <a:xfrm>
            <a:off x="7392011" y="4866642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59DFE7-AD6C-7B44-91DA-1A0950DBF00D}"/>
              </a:ext>
            </a:extLst>
          </p:cNvPr>
          <p:cNvSpPr txBox="1"/>
          <p:nvPr/>
        </p:nvSpPr>
        <p:spPr>
          <a:xfrm>
            <a:off x="7392011" y="5444173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</p:spTree>
    <p:extLst>
      <p:ext uri="{BB962C8B-B14F-4D97-AF65-F5344CB8AC3E}">
        <p14:creationId xmlns:p14="http://schemas.microsoft.com/office/powerpoint/2010/main" val="291812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8.33333E-7 0.1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-8.33333E-7 -0.0877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07407E-6 L -8.33333E-7 -0.2629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-8.33333E-7 0.08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0013 0.2648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44444E-6 L -8.33333E-7 -0.1752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7 L -2.29167E-6 0.1754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-2.29167E-6 -0.0877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2.29167E-6 -0.2629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-2.29167E-6 0.0877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00013 0.2648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2.29167E-6 -0.1752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565" y="102079"/>
            <a:ext cx="10515600" cy="862426"/>
          </a:xfrm>
        </p:spPr>
        <p:txBody>
          <a:bodyPr/>
          <a:lstStyle/>
          <a:p>
            <a:pPr algn="ctr"/>
            <a:r>
              <a:rPr lang="en-US" dirty="0"/>
              <a:t>ASLR (Cont’d)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82B685-3175-BF4D-93CD-3F3A40C19A51}"/>
              </a:ext>
            </a:extLst>
          </p:cNvPr>
          <p:cNvSpPr txBox="1"/>
          <p:nvPr/>
        </p:nvSpPr>
        <p:spPr>
          <a:xfrm>
            <a:off x="895610" y="1018242"/>
            <a:ext cx="9495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all modern operating systems, the ASLR [1] is enabled by default [</a:t>
            </a:r>
            <a:r>
              <a:rPr lang="en-US" sz="2400" dirty="0">
                <a:solidFill>
                  <a:srgbClr val="0070C0"/>
                </a:solidFill>
              </a:rPr>
              <a:t>/proc/sys/kernel/</a:t>
            </a:r>
            <a:r>
              <a:rPr lang="en-US" sz="2400" dirty="0" err="1">
                <a:solidFill>
                  <a:srgbClr val="0070C0"/>
                </a:solidFill>
              </a:rPr>
              <a:t>randomize_va_space</a:t>
            </a:r>
            <a:r>
              <a:rPr lang="en-US" sz="2400" dirty="0">
                <a:solidFill>
                  <a:srgbClr val="0070C0"/>
                </a:solidFill>
              </a:rPr>
              <a:t> = 2</a:t>
            </a:r>
            <a:r>
              <a:rPr lang="en-US" sz="24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FD38CE-2E56-114D-A582-47EDAD6C1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8587043"/>
              </p:ext>
            </p:extLst>
          </p:nvPr>
        </p:nvGraphicFramePr>
        <p:xfrm>
          <a:off x="1013565" y="2009962"/>
          <a:ext cx="10046917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9372">
                  <a:extLst>
                    <a:ext uri="{9D8B030D-6E8A-4147-A177-3AD203B41FA5}">
                      <a16:colId xmlns:a16="http://schemas.microsoft.com/office/drawing/2014/main" val="1975563904"/>
                    </a:ext>
                  </a:extLst>
                </a:gridCol>
                <a:gridCol w="6037545">
                  <a:extLst>
                    <a:ext uri="{9D8B030D-6E8A-4147-A177-3AD203B41FA5}">
                      <a16:colId xmlns:a16="http://schemas.microsoft.com/office/drawing/2014/main" val="1517646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Pros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Cons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394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Prevent many code-reuse attacks where memory disclosure is not possible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Vulnerable to brute force attacks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Vulnerable to memory disclosure</a:t>
                      </a:r>
                    </a:p>
                    <a:p>
                      <a:endParaRPr lang="en-US" sz="2400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C00000"/>
                          </a:solidFill>
                        </a:rPr>
                        <a:t>0x0804842f</a:t>
                      </a:r>
                      <a:r>
                        <a:rPr lang="en-US" sz="2400" dirty="0"/>
                        <a:t>: mov </a:t>
                      </a:r>
                      <a:r>
                        <a:rPr lang="en-US" sz="2400" dirty="0" err="1"/>
                        <a:t>dword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ptr</a:t>
                      </a:r>
                      <a:r>
                        <a:rPr lang="en-US" sz="2400" dirty="0"/>
                        <a:t> [</a:t>
                      </a:r>
                      <a:r>
                        <a:rPr lang="en-US" sz="2400" dirty="0" err="1"/>
                        <a:t>edx</a:t>
                      </a:r>
                      <a:r>
                        <a:rPr lang="en-US" sz="2400" dirty="0"/>
                        <a:t>], </a:t>
                      </a:r>
                      <a:r>
                        <a:rPr lang="en-US" sz="2400" dirty="0" err="1"/>
                        <a:t>eax</a:t>
                      </a:r>
                      <a:r>
                        <a:rPr lang="en-US" sz="2400" dirty="0"/>
                        <a:t> ; ret [</a:t>
                      </a:r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For example, leakage of this the gadget allows attacker to find all the other gadgets</a:t>
                      </a:r>
                      <a:r>
                        <a:rPr lang="en-US" sz="2400" dirty="0"/>
                        <a:t>]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83801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1E1C4B-546C-C04D-90CA-DFBF95AB2961}"/>
              </a:ext>
            </a:extLst>
          </p:cNvPr>
          <p:cNvSpPr txBox="1"/>
          <p:nvPr/>
        </p:nvSpPr>
        <p:spPr>
          <a:xfrm>
            <a:off x="1013565" y="5156562"/>
            <a:ext cx="105713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</a:rPr>
              <a:t>So, what are the solutions to the memory disclosure problems?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200" dirty="0">
                <a:solidFill>
                  <a:srgbClr val="0070C0"/>
                </a:solidFill>
              </a:rPr>
              <a:t>Write secure code so that memory leakage is not possible [almost impossible for C/C++)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200" dirty="0">
                <a:solidFill>
                  <a:srgbClr val="0070C0"/>
                </a:solidFill>
              </a:rPr>
              <a:t>Leakage resilient defenses (aka </a:t>
            </a:r>
            <a:r>
              <a:rPr lang="en-US" sz="2200" b="1" dirty="0">
                <a:solidFill>
                  <a:srgbClr val="0070C0"/>
                </a:solidFill>
              </a:rPr>
              <a:t>fine-grained ASLR</a:t>
            </a:r>
            <a:r>
              <a:rPr lang="en-US" sz="2200" dirty="0">
                <a:solidFill>
                  <a:srgbClr val="0070C0"/>
                </a:solidFill>
              </a:rPr>
              <a:t>) [we will focus on this]</a:t>
            </a:r>
            <a:endParaRPr lang="en-US" sz="2200" dirty="0"/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356CE631-DEBC-B44A-A66C-C4D55FF6A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7 of 13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C2C80FC6-BA9A-A343-A1C4-7BF65CC4AE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E43E3A-9C0C-764C-ADBC-DFC5144AF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11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Fine-grained ASLR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4B916-F982-944D-9A93-78E3371733A9}"/>
              </a:ext>
            </a:extLst>
          </p:cNvPr>
          <p:cNvSpPr/>
          <p:nvPr/>
        </p:nvSpPr>
        <p:spPr>
          <a:xfrm>
            <a:off x="1583838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1E1259-8944-8242-92C6-CBEDA57DEC74}"/>
              </a:ext>
            </a:extLst>
          </p:cNvPr>
          <p:cNvSpPr/>
          <p:nvPr/>
        </p:nvSpPr>
        <p:spPr>
          <a:xfrm>
            <a:off x="1583837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ECE49D-FF58-3742-A0F4-390668BA839C}"/>
              </a:ext>
            </a:extLst>
          </p:cNvPr>
          <p:cNvSpPr/>
          <p:nvPr/>
        </p:nvSpPr>
        <p:spPr>
          <a:xfrm>
            <a:off x="1583836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BF66B-526D-6D4A-BC36-0A914FF455B0}"/>
              </a:ext>
            </a:extLst>
          </p:cNvPr>
          <p:cNvSpPr/>
          <p:nvPr/>
        </p:nvSpPr>
        <p:spPr>
          <a:xfrm>
            <a:off x="1583836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6E98D5-A609-5D4D-9F9F-639588CBFAAB}"/>
              </a:ext>
            </a:extLst>
          </p:cNvPr>
          <p:cNvSpPr/>
          <p:nvPr/>
        </p:nvSpPr>
        <p:spPr>
          <a:xfrm>
            <a:off x="1583835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AABAFB-87E7-A44E-9454-B97084F265CE}"/>
              </a:ext>
            </a:extLst>
          </p:cNvPr>
          <p:cNvSpPr/>
          <p:nvPr/>
        </p:nvSpPr>
        <p:spPr>
          <a:xfrm>
            <a:off x="1583834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182BF-A4D4-8E4A-B108-56D453E6A4EC}"/>
              </a:ext>
            </a:extLst>
          </p:cNvPr>
          <p:cNvSpPr txBox="1"/>
          <p:nvPr/>
        </p:nvSpPr>
        <p:spPr>
          <a:xfrm>
            <a:off x="1436203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4FC28E-C7AB-F841-ACE6-FA1DD52A73A8}"/>
              </a:ext>
            </a:extLst>
          </p:cNvPr>
          <p:cNvSpPr txBox="1"/>
          <p:nvPr/>
        </p:nvSpPr>
        <p:spPr>
          <a:xfrm>
            <a:off x="2380852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18F789-9916-4C42-991A-422B3C667ADE}"/>
              </a:ext>
            </a:extLst>
          </p:cNvPr>
          <p:cNvSpPr/>
          <p:nvPr/>
        </p:nvSpPr>
        <p:spPr>
          <a:xfrm>
            <a:off x="5019635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58CBD3-042B-0649-9230-D7B51D02ED3C}"/>
              </a:ext>
            </a:extLst>
          </p:cNvPr>
          <p:cNvSpPr/>
          <p:nvPr/>
        </p:nvSpPr>
        <p:spPr>
          <a:xfrm>
            <a:off x="5019634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9C5005-97DC-1A4D-A1A2-AC56E2D6B6F2}"/>
              </a:ext>
            </a:extLst>
          </p:cNvPr>
          <p:cNvSpPr/>
          <p:nvPr/>
        </p:nvSpPr>
        <p:spPr>
          <a:xfrm>
            <a:off x="5019633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EC77E2-3446-9343-98D4-60E2DD758A1A}"/>
              </a:ext>
            </a:extLst>
          </p:cNvPr>
          <p:cNvSpPr/>
          <p:nvPr/>
        </p:nvSpPr>
        <p:spPr>
          <a:xfrm>
            <a:off x="5019633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154B59-C689-0D47-9796-1F219ABF2228}"/>
              </a:ext>
            </a:extLst>
          </p:cNvPr>
          <p:cNvSpPr/>
          <p:nvPr/>
        </p:nvSpPr>
        <p:spPr>
          <a:xfrm>
            <a:off x="5019632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40BE68-FEAA-8F42-BACA-828A3FF17029}"/>
              </a:ext>
            </a:extLst>
          </p:cNvPr>
          <p:cNvSpPr/>
          <p:nvPr/>
        </p:nvSpPr>
        <p:spPr>
          <a:xfrm>
            <a:off x="5019631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EE4130-B394-124E-8A68-B6A65C841926}"/>
              </a:ext>
            </a:extLst>
          </p:cNvPr>
          <p:cNvSpPr txBox="1"/>
          <p:nvPr/>
        </p:nvSpPr>
        <p:spPr>
          <a:xfrm>
            <a:off x="4872000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925B21-D51F-B244-A0D9-809FD9658DEA}"/>
              </a:ext>
            </a:extLst>
          </p:cNvPr>
          <p:cNvSpPr txBox="1"/>
          <p:nvPr/>
        </p:nvSpPr>
        <p:spPr>
          <a:xfrm>
            <a:off x="5816649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8820C4-4354-4B4D-8257-ADA0EEA96BC8}"/>
              </a:ext>
            </a:extLst>
          </p:cNvPr>
          <p:cNvSpPr/>
          <p:nvPr/>
        </p:nvSpPr>
        <p:spPr>
          <a:xfrm>
            <a:off x="8307801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FC6C1D-30C8-3249-AD84-46E74714C794}"/>
              </a:ext>
            </a:extLst>
          </p:cNvPr>
          <p:cNvSpPr/>
          <p:nvPr/>
        </p:nvSpPr>
        <p:spPr>
          <a:xfrm>
            <a:off x="8307800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2DF610-8D4C-574C-A820-67DD40B079C5}"/>
              </a:ext>
            </a:extLst>
          </p:cNvPr>
          <p:cNvSpPr/>
          <p:nvPr/>
        </p:nvSpPr>
        <p:spPr>
          <a:xfrm>
            <a:off x="8307799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5B4058-F2E6-9A40-A8C9-E411203F62CF}"/>
              </a:ext>
            </a:extLst>
          </p:cNvPr>
          <p:cNvSpPr/>
          <p:nvPr/>
        </p:nvSpPr>
        <p:spPr>
          <a:xfrm>
            <a:off x="8307799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ECC05B-CA1B-814E-88C7-8E983E534B9A}"/>
              </a:ext>
            </a:extLst>
          </p:cNvPr>
          <p:cNvSpPr/>
          <p:nvPr/>
        </p:nvSpPr>
        <p:spPr>
          <a:xfrm>
            <a:off x="8307798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FAC478E-4E3C-334C-9243-12A35996DCD4}"/>
              </a:ext>
            </a:extLst>
          </p:cNvPr>
          <p:cNvSpPr/>
          <p:nvPr/>
        </p:nvSpPr>
        <p:spPr>
          <a:xfrm>
            <a:off x="8307797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668E9F-5077-CC4F-8D62-DC8B0A6545CB}"/>
              </a:ext>
            </a:extLst>
          </p:cNvPr>
          <p:cNvSpPr txBox="1"/>
          <p:nvPr/>
        </p:nvSpPr>
        <p:spPr>
          <a:xfrm>
            <a:off x="9104815" y="6125231"/>
            <a:ext cx="681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.TEXT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DD36CAC-6EF2-3C4F-839D-E61266FB30BE}"/>
              </a:ext>
            </a:extLst>
          </p:cNvPr>
          <p:cNvCxnSpPr>
            <a:stCxn id="23" idx="3"/>
          </p:cNvCxnSpPr>
          <p:nvPr/>
        </p:nvCxnSpPr>
        <p:spPr>
          <a:xfrm flipV="1">
            <a:off x="7336950" y="2517731"/>
            <a:ext cx="970847" cy="300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5FBE57A-1471-D045-AAF5-DD72F7366C57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7336950" y="2818356"/>
            <a:ext cx="970847" cy="33068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22E6F15-8BBA-E846-8465-003A215611D8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7336948" y="2536519"/>
            <a:ext cx="970847" cy="14843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E98F2A-521A-C341-B67D-14426323EC0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336948" y="4020856"/>
            <a:ext cx="970845" cy="210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AutoShape 3">
            <a:extLst>
              <a:ext uri="{FF2B5EF4-FFF2-40B4-BE49-F238E27FC236}">
                <a16:creationId xmlns:a16="http://schemas.microsoft.com/office/drawing/2014/main" id="{16B7BAE4-4329-5341-AF7F-456ED23D1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8 of 13</a:t>
            </a:r>
          </a:p>
        </p:txBody>
      </p:sp>
      <p:sp>
        <p:nvSpPr>
          <p:cNvPr id="33" name="AutoShape 3">
            <a:extLst>
              <a:ext uri="{FF2B5EF4-FFF2-40B4-BE49-F238E27FC236}">
                <a16:creationId xmlns:a16="http://schemas.microsoft.com/office/drawing/2014/main" id="{DF5DDB5F-70C8-5248-8E73-279FAA0DD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1AD1BF2-6138-4F44-8406-B0F991ABC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CD963A6-9F0E-E04C-ABD8-9DDA3DDDE863}"/>
              </a:ext>
            </a:extLst>
          </p:cNvPr>
          <p:cNvSpPr txBox="1"/>
          <p:nvPr/>
        </p:nvSpPr>
        <p:spPr>
          <a:xfrm>
            <a:off x="700073" y="245045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870C38-8C47-CD45-A382-AF0517B942F2}"/>
              </a:ext>
            </a:extLst>
          </p:cNvPr>
          <p:cNvSpPr txBox="1"/>
          <p:nvPr/>
        </p:nvSpPr>
        <p:spPr>
          <a:xfrm>
            <a:off x="687549" y="3066375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A211020-7BCE-184E-85BE-91A3D4CE5566}"/>
              </a:ext>
            </a:extLst>
          </p:cNvPr>
          <p:cNvSpPr txBox="1"/>
          <p:nvPr/>
        </p:nvSpPr>
        <p:spPr>
          <a:xfrm>
            <a:off x="700075" y="367925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B5CB4C-AC7C-4042-BD44-B1EE3EC95EC2}"/>
              </a:ext>
            </a:extLst>
          </p:cNvPr>
          <p:cNvSpPr txBox="1"/>
          <p:nvPr/>
        </p:nvSpPr>
        <p:spPr>
          <a:xfrm>
            <a:off x="702160" y="425286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0C7834C-35D6-DF45-BFDF-1BB032586BBE}"/>
              </a:ext>
            </a:extLst>
          </p:cNvPr>
          <p:cNvSpPr txBox="1"/>
          <p:nvPr/>
        </p:nvSpPr>
        <p:spPr>
          <a:xfrm>
            <a:off x="689634" y="4854116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857A426-137C-0F4F-9BFB-3ABA1E4EFB8C}"/>
              </a:ext>
            </a:extLst>
          </p:cNvPr>
          <p:cNvSpPr txBox="1"/>
          <p:nvPr/>
        </p:nvSpPr>
        <p:spPr>
          <a:xfrm>
            <a:off x="689634" y="5431647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81BFC3-F4AA-3649-A617-CB9BD82A6C6E}"/>
              </a:ext>
            </a:extLst>
          </p:cNvPr>
          <p:cNvSpPr txBox="1"/>
          <p:nvPr/>
        </p:nvSpPr>
        <p:spPr>
          <a:xfrm>
            <a:off x="4123338" y="2446687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4563F9-E4BC-3E47-90DF-895FE0B63063}"/>
              </a:ext>
            </a:extLst>
          </p:cNvPr>
          <p:cNvSpPr txBox="1"/>
          <p:nvPr/>
        </p:nvSpPr>
        <p:spPr>
          <a:xfrm>
            <a:off x="4110814" y="3062612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0E32692-3B61-2047-81B7-9505AE1183F1}"/>
              </a:ext>
            </a:extLst>
          </p:cNvPr>
          <p:cNvSpPr txBox="1"/>
          <p:nvPr/>
        </p:nvSpPr>
        <p:spPr>
          <a:xfrm>
            <a:off x="4123340" y="367549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3D8CE80-2B11-6A48-89D6-D97F1E0FF662}"/>
              </a:ext>
            </a:extLst>
          </p:cNvPr>
          <p:cNvSpPr txBox="1"/>
          <p:nvPr/>
        </p:nvSpPr>
        <p:spPr>
          <a:xfrm>
            <a:off x="4125425" y="424910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52C7DD1-E3FC-4547-A7C8-6015E4EB9FF2}"/>
              </a:ext>
            </a:extLst>
          </p:cNvPr>
          <p:cNvSpPr txBox="1"/>
          <p:nvPr/>
        </p:nvSpPr>
        <p:spPr>
          <a:xfrm>
            <a:off x="4112899" y="485035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0304BA-1733-284F-B549-03FE2819011A}"/>
              </a:ext>
            </a:extLst>
          </p:cNvPr>
          <p:cNvSpPr txBox="1"/>
          <p:nvPr/>
        </p:nvSpPr>
        <p:spPr>
          <a:xfrm>
            <a:off x="4112899" y="5427884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</p:spTree>
    <p:extLst>
      <p:ext uri="{BB962C8B-B14F-4D97-AF65-F5344CB8AC3E}">
        <p14:creationId xmlns:p14="http://schemas.microsoft.com/office/powerpoint/2010/main" val="140752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8.33333E-7 0.1754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-8.33333E-7 -0.0877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07407E-6 L -8.33333E-7 -0.2629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-8.33333E-7 0.08773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0013 0.2648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44444E-6 L -8.33333E-7 -0.1752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7 L -2.29167E-6 0.1754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-2.29167E-6 -0.08773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2.29167E-6 -0.2629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-2.29167E-6 0.0877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00013 0.26482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2.29167E-6 -0.17524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565" y="102079"/>
            <a:ext cx="10515600" cy="862426"/>
          </a:xfrm>
        </p:spPr>
        <p:txBody>
          <a:bodyPr/>
          <a:lstStyle/>
          <a:p>
            <a:pPr algn="ctr"/>
            <a:r>
              <a:rPr lang="en-US" dirty="0"/>
              <a:t>Fine-grained ASLR (Cont’d)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FD38CE-2E56-114D-A582-47EDAD6C1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848926"/>
              </p:ext>
            </p:extLst>
          </p:nvPr>
        </p:nvGraphicFramePr>
        <p:xfrm>
          <a:off x="1013565" y="1233348"/>
          <a:ext cx="10385120" cy="201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37131">
                  <a:extLst>
                    <a:ext uri="{9D8B030D-6E8A-4147-A177-3AD203B41FA5}">
                      <a16:colId xmlns:a16="http://schemas.microsoft.com/office/drawing/2014/main" val="1975563904"/>
                    </a:ext>
                  </a:extLst>
                </a:gridCol>
                <a:gridCol w="5047989">
                  <a:extLst>
                    <a:ext uri="{9D8B030D-6E8A-4147-A177-3AD203B41FA5}">
                      <a16:colId xmlns:a16="http://schemas.microsoft.com/office/drawing/2014/main" val="1517646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Pros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Cons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394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Prevent all traditional ROP attacks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The leakage of a single gadget cannot lead attackers to find all gadgets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Performance or runtime overhead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Compatibility issues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Many fine-grained ASLR solutions require source code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83801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1E1C4B-546C-C04D-90CA-DFBF95AB2961}"/>
              </a:ext>
            </a:extLst>
          </p:cNvPr>
          <p:cNvSpPr txBox="1"/>
          <p:nvPr/>
        </p:nvSpPr>
        <p:spPr>
          <a:xfrm>
            <a:off x="1013565" y="4880990"/>
            <a:ext cx="100469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So, do fine-grained ASLR defenses solve the memory disclosure problems?</a:t>
            </a:r>
          </a:p>
          <a:p>
            <a:r>
              <a:rPr lang="en-US" sz="2800" dirty="0">
                <a:solidFill>
                  <a:srgbClr val="0070C0"/>
                </a:solidFill>
              </a:rPr>
              <a:t>Answer:</a:t>
            </a:r>
            <a:r>
              <a:rPr lang="en-US" sz="2800" dirty="0">
                <a:solidFill>
                  <a:srgbClr val="C00000"/>
                </a:solidFill>
              </a:rPr>
              <a:t> No!!!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D9894-495B-024A-A22F-414A948B78BA}"/>
              </a:ext>
            </a:extLst>
          </p:cNvPr>
          <p:cNvSpPr txBox="1"/>
          <p:nvPr/>
        </p:nvSpPr>
        <p:spPr>
          <a:xfrm>
            <a:off x="1038617" y="3150296"/>
            <a:ext cx="670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fine-grained ASLR tools</a:t>
            </a:r>
            <a:endParaRPr lang="en-US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https://git.zephyr-software.com/opensrc/irdb-cookbook-examples</a:t>
            </a:r>
            <a:r>
              <a:rPr lang="en-US" dirty="0">
                <a:solidFill>
                  <a:srgbClr val="0563C1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[4]</a:t>
            </a:r>
          </a:p>
          <a:p>
            <a:r>
              <a:rPr lang="en-US" dirty="0">
                <a:hlinkClick r:id="rId3"/>
              </a:rPr>
              <a:t>https://github.com/immunant/selfrando</a:t>
            </a:r>
            <a:r>
              <a:rPr lang="en-US" dirty="0"/>
              <a:t> [3]</a:t>
            </a:r>
          </a:p>
          <a:p>
            <a:r>
              <a:rPr lang="en-US" dirty="0">
                <a:hlinkClick r:id="rId4"/>
              </a:rPr>
              <a:t>https://github.com/kevinkoo001/CCR</a:t>
            </a:r>
            <a:r>
              <a:rPr lang="en-US" dirty="0"/>
              <a:t> [2]</a:t>
            </a:r>
          </a:p>
          <a:p>
            <a:r>
              <a:rPr lang="en-US" dirty="0">
                <a:hlinkClick r:id="rId5"/>
              </a:rPr>
              <a:t>https://github.com/securesystemslab/multicompiler</a:t>
            </a:r>
            <a:r>
              <a:rPr lang="en-US" dirty="0"/>
              <a:t> [5]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4F05BDE3-784F-A041-B721-A4A9C7022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9 of 13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BC88812A-9A70-824A-A453-A82A46777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D426F0-95A6-8642-AF3C-8CDDEEDE94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27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2192</TotalTime>
  <Words>1287</Words>
  <Application>Microsoft Macintosh PowerPoint</Application>
  <PresentationFormat>Widescreen</PresentationFormat>
  <Paragraphs>303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Return-Oriented Programming (ROP) and Evolution of ASLR Security</vt:lpstr>
      <vt:lpstr>Outline</vt:lpstr>
      <vt:lpstr>Background: ROP</vt:lpstr>
      <vt:lpstr>An ROP Exploit</vt:lpstr>
      <vt:lpstr>Demo</vt:lpstr>
      <vt:lpstr>ASLR (aka coarse-grained ASLR)</vt:lpstr>
      <vt:lpstr>ASLR (Cont’d)</vt:lpstr>
      <vt:lpstr>Fine-grained ASLR</vt:lpstr>
      <vt:lpstr>Fine-grained ASLR (Cont’d)</vt:lpstr>
      <vt:lpstr>Just-In-Time ROP (aka JIT-ROP [6])</vt:lpstr>
      <vt:lpstr>Demo  on how to find gadgets  using  JIT-ROP code harvesting technique</vt:lpstr>
      <vt:lpstr>References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Ahmed, Md_Salman</dc:creator>
  <cp:lastModifiedBy>Microsoft Office User</cp:lastModifiedBy>
  <cp:revision>131</cp:revision>
  <dcterms:created xsi:type="dcterms:W3CDTF">2019-03-03T18:13:21Z</dcterms:created>
  <dcterms:modified xsi:type="dcterms:W3CDTF">2020-03-23T15:56:13Z</dcterms:modified>
</cp:coreProperties>
</file>

<file path=docProps/thumbnail.jpeg>
</file>